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0"/>
  </p:notesMasterIdLst>
  <p:sldIdLst>
    <p:sldId id="256" r:id="rId2"/>
    <p:sldId id="381" r:id="rId3"/>
    <p:sldId id="257" r:id="rId4"/>
    <p:sldId id="383" r:id="rId5"/>
    <p:sldId id="262" r:id="rId6"/>
    <p:sldId id="376" r:id="rId7"/>
    <p:sldId id="372" r:id="rId8"/>
    <p:sldId id="377" r:id="rId9"/>
  </p:sldIdLst>
  <p:sldSz cx="9144000" cy="5143500" type="screen16x9"/>
  <p:notesSz cx="6858000" cy="9144000"/>
  <p:embeddedFontLst>
    <p:embeddedFont>
      <p:font typeface="Brandon Grotesque Regular" panose="020B0503020203060202" pitchFamily="3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Dosis" panose="020B0604020202020204" charset="0"/>
      <p:bold r:id="rId18"/>
    </p:embeddedFont>
    <p:embeddedFont>
      <p:font typeface="Source Sans Pro" panose="020B0503030403020204" pitchFamily="3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25223063-DA43-4BBB-9B28-4A0EE0F89859}">
          <p14:sldIdLst>
            <p14:sldId id="256"/>
            <p14:sldId id="381"/>
            <p14:sldId id="257"/>
            <p14:sldId id="383"/>
            <p14:sldId id="262"/>
            <p14:sldId id="376"/>
            <p14:sldId id="372"/>
            <p14:sldId id="3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C1C"/>
    <a:srgbClr val="63B1BC"/>
    <a:srgbClr val="1E36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0EFE79-21EC-4016-B922-A92216F27162}" v="2" dt="2020-05-06T00:16:05.242"/>
    <p1510:client id="{5FB8FDED-D4F1-40F6-A192-A1A05DD11367}" v="18" dt="2020-05-05T21:35:13.0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4A4F7-CC7E-4D9F-80C3-9675CE550922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0B66E-0BD4-4137-BC83-D99E2D092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680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0B66E-0BD4-4137-BC83-D99E2D0923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456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ClrTx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Rents caps</a:t>
            </a:r>
          </a:p>
          <a:p>
            <a:pPr lvl="2">
              <a:buClrTx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Studio: 1,982</a:t>
            </a:r>
          </a:p>
          <a:p>
            <a:pPr lvl="2">
              <a:buClrTx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 Bedroom: $2,266</a:t>
            </a:r>
          </a:p>
          <a:p>
            <a:pPr lvl="2">
              <a:buClrTx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 Bedroom: $2,549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0B66E-0BD4-4137-BC83-D99E2D0923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21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0B66E-0BD4-4137-BC83-D99E2D0923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45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-150" y="4156675"/>
            <a:ext cx="9144000" cy="27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-150" y="0"/>
            <a:ext cx="9144000" cy="415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525225"/>
            <a:ext cx="5309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1"/>
          <p:cNvSpPr/>
          <p:nvPr/>
        </p:nvSpPr>
        <p:spPr>
          <a:xfrm flipH="1">
            <a:off x="-75" y="0"/>
            <a:ext cx="669600" cy="114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rot="10800000">
            <a:off x="-150" y="3082200"/>
            <a:ext cx="9144000" cy="68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 flipH="1">
            <a:off x="-150" y="0"/>
            <a:ext cx="9144000" cy="3082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1907659"/>
            <a:ext cx="5008200" cy="10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85800" y="3082250"/>
            <a:ext cx="5008200" cy="6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 rot="10800000">
            <a:off x="-150" y="3769825"/>
            <a:ext cx="9144000" cy="687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 flipH="1">
            <a:off x="-150" y="0"/>
            <a:ext cx="9144000" cy="376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1616475" y="0"/>
            <a:ext cx="5910900" cy="3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i="1">
                <a:solidFill>
                  <a:srgbClr val="FFFFFF"/>
                </a:solidFill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▸"/>
              <a:defRPr i="1">
                <a:solidFill>
                  <a:srgbClr val="FFFFFF"/>
                </a:solidFill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⬩"/>
              <a:defRPr i="1">
                <a:solidFill>
                  <a:srgbClr val="FFFFFF"/>
                </a:solidFill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⬞"/>
              <a:defRPr i="1">
                <a:solidFill>
                  <a:srgbClr val="FFFFFF"/>
                </a:solidFill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i="1">
                <a:solidFill>
                  <a:srgbClr val="FFFFFF"/>
                </a:solidFill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4"/>
          <p:cNvSpPr txBox="1"/>
          <p:nvPr/>
        </p:nvSpPr>
        <p:spPr>
          <a:xfrm>
            <a:off x="3593400" y="3670520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chemeClr val="dk2"/>
                </a:solidFill>
              </a:rPr>
              <a:t>”</a:t>
            </a:r>
            <a:endParaRPr sz="7200" b="1">
              <a:solidFill>
                <a:schemeClr val="dk2"/>
              </a:solidFill>
            </a:endParaRPr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/>
          <p:nvPr/>
        </p:nvSpPr>
        <p:spPr>
          <a:xfrm flipH="1">
            <a:off x="-75" y="0"/>
            <a:ext cx="669600" cy="114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44425" y="1538075"/>
            <a:ext cx="5169000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▹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⬩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⬞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 flipH="1">
            <a:off x="-75" y="0"/>
            <a:ext cx="669600" cy="114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44425" y="1534257"/>
            <a:ext cx="2804700" cy="3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⬩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⬞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3818123" y="1534257"/>
            <a:ext cx="2804700" cy="3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⬩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⬞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 sz="2400"/>
            </a:lvl1pPr>
            <a:lvl2pPr lvl="1">
              <a:buNone/>
              <a:defRPr sz="2400"/>
            </a:lvl2pPr>
            <a:lvl3pPr lvl="2">
              <a:buNone/>
              <a:defRPr sz="2400"/>
            </a:lvl3pPr>
            <a:lvl4pPr lvl="3">
              <a:buNone/>
              <a:defRPr sz="2400"/>
            </a:lvl4pPr>
            <a:lvl5pPr lvl="4">
              <a:buNone/>
              <a:defRPr sz="2400"/>
            </a:lvl5pPr>
            <a:lvl6pPr lvl="5">
              <a:buNone/>
              <a:defRPr sz="2400"/>
            </a:lvl6pPr>
            <a:lvl7pPr lvl="6">
              <a:buNone/>
              <a:defRPr sz="2400"/>
            </a:lvl7pPr>
            <a:lvl8pPr lvl="7">
              <a:buNone/>
              <a:defRPr sz="2400"/>
            </a:lvl8pPr>
            <a:lvl9pPr lvl="8">
              <a:buNone/>
              <a:defRPr sz="24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7"/>
          <p:cNvSpPr/>
          <p:nvPr/>
        </p:nvSpPr>
        <p:spPr>
          <a:xfrm flipH="1">
            <a:off x="-75" y="0"/>
            <a:ext cx="669600" cy="114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44425" y="1548525"/>
            <a:ext cx="1918800" cy="32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2861613" y="1548525"/>
            <a:ext cx="1918800" cy="32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878801" y="1548525"/>
            <a:ext cx="1918800" cy="32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8"/>
          <p:cNvSpPr/>
          <p:nvPr/>
        </p:nvSpPr>
        <p:spPr>
          <a:xfrm flipH="1">
            <a:off x="-75" y="0"/>
            <a:ext cx="669600" cy="114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mage background">
  <p:cSld name="TITLE_ONLY_1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/>
          <p:nvPr/>
        </p:nvSpPr>
        <p:spPr>
          <a:xfrm flipH="1">
            <a:off x="-75" y="0"/>
            <a:ext cx="1851600" cy="5143500"/>
          </a:xfrm>
          <a:prstGeom prst="rect">
            <a:avLst/>
          </a:prstGeom>
          <a:solidFill>
            <a:srgbClr val="0DB7C4">
              <a:alpha val="3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9"/>
          <p:cNvSpPr/>
          <p:nvPr/>
        </p:nvSpPr>
        <p:spPr>
          <a:xfrm flipH="1">
            <a:off x="-75" y="0"/>
            <a:ext cx="1851600" cy="114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235225" y="1292400"/>
            <a:ext cx="1381200" cy="11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1851600" cy="1140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/>
          <p:nvPr/>
        </p:nvSpPr>
        <p:spPr>
          <a:xfrm flipH="1">
            <a:off x="-75" y="0"/>
            <a:ext cx="18516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0"/>
          <p:cNvSpPr/>
          <p:nvPr/>
        </p:nvSpPr>
        <p:spPr>
          <a:xfrm flipH="1">
            <a:off x="-75" y="0"/>
            <a:ext cx="1851600" cy="114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1851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223150" y="1284100"/>
            <a:ext cx="1393200" cy="19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44425" y="1538075"/>
            <a:ext cx="5169000" cy="3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ource Sans Pro"/>
              <a:buChar char="▹"/>
              <a:defRPr sz="3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▸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⬩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⬞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ctr" rtl="0"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ctr" rtl="0"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ctr" rtl="0"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ctr" rtl="0"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ctr" rtl="0"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ctr" rtl="0"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ctr" rtl="0"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ctr" rtl="0"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E2C4E1-2E28-4AC4-91C4-D4E4485E7F62}"/>
              </a:ext>
            </a:extLst>
          </p:cNvPr>
          <p:cNvSpPr txBox="1"/>
          <p:nvPr/>
        </p:nvSpPr>
        <p:spPr>
          <a:xfrm>
            <a:off x="722523" y="594598"/>
            <a:ext cx="4629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ADU Program</a:t>
            </a:r>
          </a:p>
        </p:txBody>
      </p:sp>
      <p:pic>
        <p:nvPicPr>
          <p:cNvPr id="5" name="Picture 4" descr="A picture containing outdoor, building, wooden, bench&#10;&#10;Description automatically generated">
            <a:extLst>
              <a:ext uri="{FF2B5EF4-FFF2-40B4-BE49-F238E27FC236}">
                <a16:creationId xmlns:a16="http://schemas.microsoft.com/office/drawing/2014/main" id="{04CFAAFE-45C9-4D55-9D73-4698ED9CC7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417" t="9599" r="25190" b="26154"/>
          <a:stretch/>
        </p:blipFill>
        <p:spPr>
          <a:xfrm>
            <a:off x="5979214" y="0"/>
            <a:ext cx="3164786" cy="414996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940A32A-7C5A-4B88-BD63-9E284EFBCEB2}"/>
              </a:ext>
            </a:extLst>
          </p:cNvPr>
          <p:cNvCxnSpPr>
            <a:cxnSpLocks/>
          </p:cNvCxnSpPr>
          <p:nvPr/>
        </p:nvCxnSpPr>
        <p:spPr>
          <a:xfrm>
            <a:off x="715323" y="2812615"/>
            <a:ext cx="49217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9E129295-3233-45EF-A2BB-05294B6F43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9" y="4260230"/>
            <a:ext cx="544562" cy="78005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6BAC14C-9E0E-4C85-8E0B-BD84D4538ACB}"/>
              </a:ext>
            </a:extLst>
          </p:cNvPr>
          <p:cNvSpPr/>
          <p:nvPr/>
        </p:nvSpPr>
        <p:spPr>
          <a:xfrm rot="20804016">
            <a:off x="-205465" y="1856518"/>
            <a:ext cx="943348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016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noFill/>
              </a:rPr>
              <a:t>DO NOT COPY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6A55BB-4E54-4B63-845A-F4EDD7FD13A8}"/>
              </a:ext>
            </a:extLst>
          </p:cNvPr>
          <p:cNvSpPr txBox="1"/>
          <p:nvPr/>
        </p:nvSpPr>
        <p:spPr>
          <a:xfrm>
            <a:off x="666739" y="4296316"/>
            <a:ext cx="34768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Housing Trust Silicon Valley</a:t>
            </a:r>
            <a:b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adu@housingtrustsv.org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1354509-53CC-4980-B1F5-334455AC39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88464" y="4372417"/>
            <a:ext cx="585481" cy="58548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E1D17F1-2472-4BE4-AE1C-8E91A67EAABA}"/>
              </a:ext>
            </a:extLst>
          </p:cNvPr>
          <p:cNvSpPr txBox="1"/>
          <p:nvPr/>
        </p:nvSpPr>
        <p:spPr>
          <a:xfrm>
            <a:off x="6230504" y="4249658"/>
            <a:ext cx="2883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Disclaimer</a:t>
            </a:r>
            <a:br>
              <a:rPr lang="en-US" sz="9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900" dirty="0">
                <a:latin typeface="Calibri Light" panose="020F0302020204030204" pitchFamily="34" charset="0"/>
                <a:cs typeface="Calibri Light" panose="020F0302020204030204" pitchFamily="34" charset="0"/>
              </a:rPr>
              <a:t>Equal Housing Opportunity. Housing Trust is a California Community Lender licensed by the Department of Business Oversight. State of California CFL Lender License #6053356. NMLS License #287840</a:t>
            </a:r>
            <a:r>
              <a:rPr lang="en-US" sz="1200"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2FD95E-1FB5-4205-8938-D9BE6886CA87}"/>
              </a:ext>
            </a:extLst>
          </p:cNvPr>
          <p:cNvSpPr txBox="1"/>
          <p:nvPr/>
        </p:nvSpPr>
        <p:spPr>
          <a:xfrm>
            <a:off x="715323" y="3004548"/>
            <a:ext cx="49217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Financing &amp; Access to Capital for Low/Fixed Income Homeowners</a:t>
            </a:r>
            <a:endParaRPr lang="en-US" sz="2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62BD3F-6840-41F7-808F-FF4145CBCE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5323" y="931494"/>
            <a:ext cx="5309700" cy="1873096"/>
          </a:xfrm>
        </p:spPr>
        <p:txBody>
          <a:bodyPr/>
          <a:lstStyle/>
          <a:p>
            <a:r>
              <a:rPr lang="en-US" sz="4800" b="1" dirty="0">
                <a:latin typeface="Brandon Grotesque Regular" panose="020B0503020203060202" pitchFamily="34" charset="0"/>
              </a:rPr>
              <a:t>SMALL HOMES, BIG IMPACT</a:t>
            </a:r>
          </a:p>
        </p:txBody>
      </p:sp>
    </p:spTree>
    <p:extLst>
      <p:ext uri="{BB962C8B-B14F-4D97-AF65-F5344CB8AC3E}">
        <p14:creationId xmlns:p14="http://schemas.microsoft.com/office/powerpoint/2010/main" val="4052611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E615E79-CCC9-4EDF-8FC7-E74987E62129}"/>
              </a:ext>
            </a:extLst>
          </p:cNvPr>
          <p:cNvSpPr/>
          <p:nvPr/>
        </p:nvSpPr>
        <p:spPr>
          <a:xfrm rot="20804016">
            <a:off x="-205465" y="1856518"/>
            <a:ext cx="943348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016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noFill/>
              </a:rPr>
              <a:t>DO NOT COPY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EF7067-317B-4984-A40C-2B3C06365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25" y="5598"/>
            <a:ext cx="8015796" cy="1140000"/>
          </a:xfrm>
        </p:spPr>
        <p:txBody>
          <a:bodyPr/>
          <a:lstStyle/>
          <a:p>
            <a:r>
              <a:rPr lang="en-US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Who We Are: Housing Trust Silicon Valley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36090-A0F9-4C3E-8266-CB73BDB65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425" y="1141974"/>
            <a:ext cx="7889672" cy="3387900"/>
          </a:xfrm>
        </p:spPr>
        <p:txBody>
          <a:bodyPr/>
          <a:lstStyle/>
          <a:p>
            <a:pPr>
              <a:buClr>
                <a:schemeClr val="accent1"/>
              </a:buClr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are a Community Development Financial Institution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(CDFI)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working in 13-counties in the S.F. Bay area and the region’s highest-volume nonprofit housing lender</a:t>
            </a:r>
          </a:p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help everyone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– from those experiencing homelessness to developers of affordable rental housing to first-time homebuyers and individual homeowners - with their affordable housing needs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became the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first nonprofit housing lender in the country with a Standard &amp; Poor’s credit rating (AA-)</a:t>
            </a:r>
          </a:p>
          <a:p>
            <a:endParaRPr lang="en-US" sz="1600" dirty="0">
              <a:solidFill>
                <a:schemeClr val="tx2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175479-B1C8-4612-97E6-957E51BDE8A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latin typeface="Brandon Grotesque Regular" panose="020B0503020203060202" pitchFamily="34" charset="0"/>
              </a:rPr>
              <a:t>2</a:t>
            </a:fld>
            <a:endParaRPr lang="en" dirty="0">
              <a:latin typeface="Brandon Grotesque Regular" panose="020B0503020203060202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1C1907-2211-432C-94C7-104AB9CF46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9" y="4260230"/>
            <a:ext cx="544562" cy="78005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AA5C495-6068-492D-9C6B-23B470BA255F}"/>
              </a:ext>
            </a:extLst>
          </p:cNvPr>
          <p:cNvCxnSpPr>
            <a:cxnSpLocks/>
          </p:cNvCxnSpPr>
          <p:nvPr/>
        </p:nvCxnSpPr>
        <p:spPr>
          <a:xfrm>
            <a:off x="994979" y="1067898"/>
            <a:ext cx="754292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B508384-E9EF-4761-8B63-958CED368C66}"/>
              </a:ext>
            </a:extLst>
          </p:cNvPr>
          <p:cNvSpPr txBox="1"/>
          <p:nvPr/>
        </p:nvSpPr>
        <p:spPr>
          <a:xfrm rot="16200000">
            <a:off x="-1225390" y="2376950"/>
            <a:ext cx="3120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Unauthorized use or reproduction of logos or materials is not allowed without express written permission.</a:t>
            </a:r>
          </a:p>
        </p:txBody>
      </p:sp>
    </p:spTree>
    <p:extLst>
      <p:ext uri="{BB962C8B-B14F-4D97-AF65-F5344CB8AC3E}">
        <p14:creationId xmlns:p14="http://schemas.microsoft.com/office/powerpoint/2010/main" val="3545245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175479-B1C8-4612-97E6-957E51BDE8A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latin typeface="Brandon Grotesque Regular" panose="020B0503020203060202" pitchFamily="34" charset="0"/>
              </a:rPr>
              <a:t>3</a:t>
            </a:fld>
            <a:endParaRPr lang="en" dirty="0">
              <a:latin typeface="Brandon Grotesque Regular" panose="020B0503020203060202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1C1907-2211-432C-94C7-104AB9CF46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9" y="4260230"/>
            <a:ext cx="544562" cy="78005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AA5C495-6068-492D-9C6B-23B470BA255F}"/>
              </a:ext>
            </a:extLst>
          </p:cNvPr>
          <p:cNvCxnSpPr>
            <a:cxnSpLocks/>
          </p:cNvCxnSpPr>
          <p:nvPr/>
        </p:nvCxnSpPr>
        <p:spPr>
          <a:xfrm>
            <a:off x="3897295" y="1067898"/>
            <a:ext cx="464060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3455182-0F93-4A5A-BA39-3E3AA60E9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2402" y="353265"/>
            <a:ext cx="5130186" cy="865393"/>
          </a:xfrm>
        </p:spPr>
        <p:txBody>
          <a:bodyPr/>
          <a:lstStyle/>
          <a:p>
            <a:r>
              <a:rPr lang="en-US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Our Impact to Date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DD6EB07-14B4-4A1E-AD62-C62D363A944F}"/>
              </a:ext>
            </a:extLst>
          </p:cNvPr>
          <p:cNvSpPr/>
          <p:nvPr/>
        </p:nvSpPr>
        <p:spPr>
          <a:xfrm>
            <a:off x="781892" y="0"/>
            <a:ext cx="2948143" cy="5143498"/>
          </a:xfrm>
          <a:prstGeom prst="rect">
            <a:avLst/>
          </a:prstGeom>
          <a:solidFill>
            <a:srgbClr val="1F34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9927731-B849-4A66-9E75-5A0741C52927}"/>
              </a:ext>
            </a:extLst>
          </p:cNvPr>
          <p:cNvGrpSpPr/>
          <p:nvPr/>
        </p:nvGrpSpPr>
        <p:grpSpPr>
          <a:xfrm>
            <a:off x="867013" y="202218"/>
            <a:ext cx="2777900" cy="3174743"/>
            <a:chOff x="111645" y="496176"/>
            <a:chExt cx="3703867" cy="423299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0F02FBF-AD6F-439D-B326-4A3828EAF031}"/>
                </a:ext>
              </a:extLst>
            </p:cNvPr>
            <p:cNvGrpSpPr/>
            <p:nvPr/>
          </p:nvGrpSpPr>
          <p:grpSpPr>
            <a:xfrm>
              <a:off x="111645" y="496176"/>
              <a:ext cx="3703867" cy="4232991"/>
              <a:chOff x="111645" y="496176"/>
              <a:chExt cx="3703867" cy="4232991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9123E99D-FA7F-4B86-B13B-84893F5065D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97" r="9362"/>
              <a:stretch/>
            </p:blipFill>
            <p:spPr>
              <a:xfrm>
                <a:off x="111645" y="496176"/>
                <a:ext cx="3703867" cy="4232991"/>
              </a:xfrm>
              <a:prstGeom prst="rect">
                <a:avLst/>
              </a:prstGeom>
            </p:spPr>
          </p:pic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5F0AA3D-179A-4454-9DD2-548246D8198C}"/>
                  </a:ext>
                </a:extLst>
              </p:cNvPr>
              <p:cNvSpPr/>
              <p:nvPr/>
            </p:nvSpPr>
            <p:spPr>
              <a:xfrm>
                <a:off x="978408" y="4370832"/>
                <a:ext cx="1106424" cy="248051"/>
              </a:xfrm>
              <a:prstGeom prst="rect">
                <a:avLst/>
              </a:prstGeom>
              <a:solidFill>
                <a:srgbClr val="C9DA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C1316ED-9DB3-44EA-B9FE-1B81C251F318}"/>
                </a:ext>
              </a:extLst>
            </p:cNvPr>
            <p:cNvSpPr txBox="1"/>
            <p:nvPr/>
          </p:nvSpPr>
          <p:spPr>
            <a:xfrm>
              <a:off x="1737360" y="2430549"/>
              <a:ext cx="12801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 b="1" dirty="0"/>
                <a:t>San Jose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6376063-286A-4268-9E77-A1C2269BD51E}"/>
                </a:ext>
              </a:extLst>
            </p:cNvPr>
            <p:cNvSpPr txBox="1"/>
            <p:nvPr/>
          </p:nvSpPr>
          <p:spPr>
            <a:xfrm>
              <a:off x="1085088" y="1851429"/>
              <a:ext cx="12801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 b="1" dirty="0"/>
                <a:t>San Francisco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2C5B35D-8544-4491-AC74-5F1108835DD8}"/>
                </a:ext>
              </a:extLst>
            </p:cNvPr>
            <p:cNvSpPr txBox="1"/>
            <p:nvPr/>
          </p:nvSpPr>
          <p:spPr>
            <a:xfrm>
              <a:off x="1524000" y="1979445"/>
              <a:ext cx="12801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 b="1" dirty="0"/>
                <a:t>Oakland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8CDE1BF-020D-4971-8EE4-7EFE7F50460B}"/>
                </a:ext>
              </a:extLst>
            </p:cNvPr>
            <p:cNvSpPr txBox="1"/>
            <p:nvPr/>
          </p:nvSpPr>
          <p:spPr>
            <a:xfrm>
              <a:off x="1737360" y="3451226"/>
              <a:ext cx="12801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 b="1" dirty="0"/>
                <a:t>Monterey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B4382A7-8A04-4D8A-82BC-2B92080FA829}"/>
              </a:ext>
            </a:extLst>
          </p:cNvPr>
          <p:cNvSpPr txBox="1"/>
          <p:nvPr/>
        </p:nvSpPr>
        <p:spPr>
          <a:xfrm>
            <a:off x="6979132" y="4405593"/>
            <a:ext cx="1558771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AA-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F1D2A7E-15C1-44D8-91C0-BC2AC72598EC}"/>
              </a:ext>
            </a:extLst>
          </p:cNvPr>
          <p:cNvSpPr txBox="1"/>
          <p:nvPr/>
        </p:nvSpPr>
        <p:spPr>
          <a:xfrm>
            <a:off x="4360803" y="4454106"/>
            <a:ext cx="3190913" cy="41549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100" dirty="0"/>
              <a:t>S&amp;P Global Ratings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29CAF2E-DE05-4D7C-AC54-C517DBA1AA8B}"/>
              </a:ext>
            </a:extLst>
          </p:cNvPr>
          <p:cNvSpPr/>
          <p:nvPr/>
        </p:nvSpPr>
        <p:spPr>
          <a:xfrm rot="20804016">
            <a:off x="-205465" y="1856518"/>
            <a:ext cx="943348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016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noFill/>
              </a:rPr>
              <a:t>DO NOT COPY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5CFAB5-ABDF-4FBF-A704-43CE34779E41}"/>
              </a:ext>
            </a:extLst>
          </p:cNvPr>
          <p:cNvSpPr txBox="1"/>
          <p:nvPr/>
        </p:nvSpPr>
        <p:spPr>
          <a:xfrm>
            <a:off x="902517" y="3599154"/>
            <a:ext cx="27423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Housing Trust lends in 13 counties in the greater Bay Area that have one thing in common – a critical need for affordable housing &amp; more capital to support its development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B2FD36D5-DD3F-47A1-B080-D57C3CA1C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97295" y="1264806"/>
            <a:ext cx="4836801" cy="2638454"/>
          </a:xfrm>
        </p:spPr>
        <p:txBody>
          <a:bodyPr/>
          <a:lstStyle/>
          <a:p>
            <a:pPr marL="76200" indent="0">
              <a:buClr>
                <a:schemeClr val="accent1"/>
              </a:buClr>
              <a:buNone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Since 2000….</a:t>
            </a:r>
          </a:p>
          <a:p>
            <a:pPr>
              <a:buClr>
                <a:schemeClr val="accent1"/>
              </a:buClr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$335 million invested</a:t>
            </a:r>
          </a:p>
          <a:p>
            <a:pPr>
              <a:buClr>
                <a:schemeClr val="accent1"/>
              </a:buClr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Over 20,761 affordable homes produced</a:t>
            </a:r>
          </a:p>
          <a:p>
            <a:pPr>
              <a:buClr>
                <a:schemeClr val="accent1"/>
              </a:buClr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38,000+ people helped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E33EC2E-C6FE-4A3B-973E-C3B9794B90F7}"/>
              </a:ext>
            </a:extLst>
          </p:cNvPr>
          <p:cNvSpPr txBox="1"/>
          <p:nvPr/>
        </p:nvSpPr>
        <p:spPr>
          <a:xfrm rot="16200000">
            <a:off x="-1225390" y="2376950"/>
            <a:ext cx="3120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Unauthorized use or reproduction of logos or materials is not allowed without express written permission.</a:t>
            </a:r>
          </a:p>
        </p:txBody>
      </p:sp>
    </p:spTree>
    <p:extLst>
      <p:ext uri="{BB962C8B-B14F-4D97-AF65-F5344CB8AC3E}">
        <p14:creationId xmlns:p14="http://schemas.microsoft.com/office/powerpoint/2010/main" val="200715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0284BC3-8BBE-4BB8-90E6-3F544EFA1110}"/>
              </a:ext>
            </a:extLst>
          </p:cNvPr>
          <p:cNvSpPr/>
          <p:nvPr/>
        </p:nvSpPr>
        <p:spPr>
          <a:xfrm rot="20804016">
            <a:off x="-205465" y="1856518"/>
            <a:ext cx="943348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016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noFill/>
              </a:rPr>
              <a:t>DO NOT COPY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EF7067-317B-4984-A40C-2B3C06365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25" y="32494"/>
            <a:ext cx="8015796" cy="1140000"/>
          </a:xfrm>
        </p:spPr>
        <p:txBody>
          <a:bodyPr/>
          <a:lstStyle/>
          <a:p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Purpose of Small Homes Big Impact ADU                    Construction Loan Program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36090-A0F9-4C3E-8266-CB73BDB65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425" y="1264806"/>
            <a:ext cx="7889672" cy="3387900"/>
          </a:xfrm>
        </p:spPr>
        <p:txBody>
          <a:bodyPr/>
          <a:lstStyle/>
          <a:p>
            <a:pPr marL="76200" indent="0"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purpose of our ADU Program is to reduce barriers for homeowners developing ADUs by providing education, resources and financing in the form of a Construction Loan Product: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Quarterly, Live Educational Workshops – replaced with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online Webinars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ADU Resources -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List of Preferred vendors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Financial Assistance -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Construction Loan</a:t>
            </a:r>
          </a:p>
          <a:p>
            <a:pPr>
              <a:buClr>
                <a:schemeClr val="tx1"/>
              </a:buClr>
            </a:pPr>
            <a:endParaRPr lang="en-US" dirty="0">
              <a:solidFill>
                <a:schemeClr val="tx2">
                  <a:lumMod val="25000"/>
                </a:schemeClr>
              </a:solidFill>
            </a:endParaRPr>
          </a:p>
          <a:p>
            <a:endParaRPr lang="en-US" sz="1600" dirty="0">
              <a:solidFill>
                <a:schemeClr val="tx2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175479-B1C8-4612-97E6-957E51BDE8A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latin typeface="Brandon Grotesque Regular" panose="020B0503020203060202" pitchFamily="34" charset="0"/>
              </a:rPr>
              <a:t>4</a:t>
            </a:fld>
            <a:endParaRPr lang="en" dirty="0">
              <a:latin typeface="Brandon Grotesque Regular" panose="020B0503020203060202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1C1907-2211-432C-94C7-104AB9CF46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9" y="4260230"/>
            <a:ext cx="544562" cy="78005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AA5C495-6068-492D-9C6B-23B470BA255F}"/>
              </a:ext>
            </a:extLst>
          </p:cNvPr>
          <p:cNvCxnSpPr>
            <a:cxnSpLocks/>
          </p:cNvCxnSpPr>
          <p:nvPr/>
        </p:nvCxnSpPr>
        <p:spPr>
          <a:xfrm>
            <a:off x="994979" y="1067898"/>
            <a:ext cx="754292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7DED03A-4853-4FEC-8B42-CBB4C47B3AF2}"/>
              </a:ext>
            </a:extLst>
          </p:cNvPr>
          <p:cNvSpPr txBox="1"/>
          <p:nvPr/>
        </p:nvSpPr>
        <p:spPr>
          <a:xfrm rot="16200000">
            <a:off x="-1225390" y="2376950"/>
            <a:ext cx="3120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Unauthorized use or reproduction of logos or materials is not allowed without express written permission.</a:t>
            </a:r>
          </a:p>
        </p:txBody>
      </p:sp>
    </p:spTree>
    <p:extLst>
      <p:ext uri="{BB962C8B-B14F-4D97-AF65-F5344CB8AC3E}">
        <p14:creationId xmlns:p14="http://schemas.microsoft.com/office/powerpoint/2010/main" val="1208258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F7067-317B-4984-A40C-2B3C06365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084" y="-77373"/>
            <a:ext cx="8015796" cy="985025"/>
          </a:xfrm>
        </p:spPr>
        <p:txBody>
          <a:bodyPr/>
          <a:lstStyle/>
          <a:p>
            <a:r>
              <a:rPr lang="en-US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Overview: </a:t>
            </a: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Construction Loan Terms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175479-B1C8-4612-97E6-957E51BDE8A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latin typeface="Brandon Grotesque Regular" panose="020B0503020203060202" pitchFamily="34" charset="0"/>
              </a:rPr>
              <a:t>5</a:t>
            </a:fld>
            <a:endParaRPr lang="en" dirty="0">
              <a:latin typeface="Brandon Grotesque Regular" panose="020B0503020203060202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1C1907-2211-432C-94C7-104AB9CF46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9" y="4260230"/>
            <a:ext cx="544562" cy="78005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AA5C495-6068-492D-9C6B-23B470BA255F}"/>
              </a:ext>
            </a:extLst>
          </p:cNvPr>
          <p:cNvCxnSpPr>
            <a:cxnSpLocks/>
          </p:cNvCxnSpPr>
          <p:nvPr/>
        </p:nvCxnSpPr>
        <p:spPr>
          <a:xfrm>
            <a:off x="943591" y="932750"/>
            <a:ext cx="754292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6D6096CB-14FC-40FF-A6CD-AB5A211792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834366"/>
              </p:ext>
            </p:extLst>
          </p:nvPr>
        </p:nvGraphicFramePr>
        <p:xfrm>
          <a:off x="829285" y="1039143"/>
          <a:ext cx="7914289" cy="2494280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3023291">
                  <a:extLst>
                    <a:ext uri="{9D8B030D-6E8A-4147-A177-3AD203B41FA5}">
                      <a16:colId xmlns:a16="http://schemas.microsoft.com/office/drawing/2014/main" val="2149084273"/>
                    </a:ext>
                  </a:extLst>
                </a:gridCol>
                <a:gridCol w="4890998">
                  <a:extLst>
                    <a:ext uri="{9D8B030D-6E8A-4147-A177-3AD203B41FA5}">
                      <a16:colId xmlns:a16="http://schemas.microsoft.com/office/drawing/2014/main" val="42187795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1C1C1C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Maximum Loan 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1C1C1C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Up to $200,000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359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1C1C1C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Type of Loan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1C1C1C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Second Mortgage / Deed of Trust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177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1C1C1C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Loan 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1C1C1C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36-month term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111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1C1C1C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Amortization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1C1C1C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20-year amortization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555338"/>
                  </a:ext>
                </a:extLst>
              </a:tr>
              <a:tr h="22888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1C1C1C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Interest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rgbClr val="1C1C1C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Year 1: Interest only payments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rgbClr val="1C1C1C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Years 2-3: Principal and Interest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139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1C1C1C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CLTV (Combined Loan to 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1C1C1C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247339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4EDD77F-834C-41DA-A7F7-1805827BAE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720592"/>
              </p:ext>
            </p:extLst>
          </p:nvPr>
        </p:nvGraphicFramePr>
        <p:xfrm>
          <a:off x="829285" y="3533423"/>
          <a:ext cx="7914288" cy="1188720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3023291">
                  <a:extLst>
                    <a:ext uri="{9D8B030D-6E8A-4147-A177-3AD203B41FA5}">
                      <a16:colId xmlns:a16="http://schemas.microsoft.com/office/drawing/2014/main" val="2487840235"/>
                    </a:ext>
                  </a:extLst>
                </a:gridCol>
                <a:gridCol w="4890997">
                  <a:extLst>
                    <a:ext uri="{9D8B030D-6E8A-4147-A177-3AD203B41FA5}">
                      <a16:colId xmlns:a16="http://schemas.microsoft.com/office/drawing/2014/main" val="21989967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1C1C1C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Affordability Restriction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1" indent="-342900"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rgbClr val="1C1C1C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Tenant income restriction up to 120% AMI  ($118,920)</a:t>
                      </a:r>
                    </a:p>
                    <a:p>
                      <a:pPr marL="342900" lvl="1" indent="-342900"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rgbClr val="1C1C1C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Tenant may utilize up to 30% of income towards rent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27037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CBC889AC-8051-4071-8E9C-DD323F52F4AD}"/>
              </a:ext>
            </a:extLst>
          </p:cNvPr>
          <p:cNvSpPr/>
          <p:nvPr/>
        </p:nvSpPr>
        <p:spPr>
          <a:xfrm rot="20804016">
            <a:off x="-205465" y="1856518"/>
            <a:ext cx="943348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016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noFill/>
              </a:rPr>
              <a:t>DO NOT COPY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C2495B-A9AB-42CA-A5C0-43717E7B0425}"/>
              </a:ext>
            </a:extLst>
          </p:cNvPr>
          <p:cNvSpPr txBox="1"/>
          <p:nvPr/>
        </p:nvSpPr>
        <p:spPr>
          <a:xfrm rot="16200000">
            <a:off x="-1225390" y="2376950"/>
            <a:ext cx="3120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Unauthorized use or reproduction of logos or materials is not allowed without express written permission.</a:t>
            </a:r>
          </a:p>
        </p:txBody>
      </p:sp>
    </p:spTree>
    <p:extLst>
      <p:ext uri="{BB962C8B-B14F-4D97-AF65-F5344CB8AC3E}">
        <p14:creationId xmlns:p14="http://schemas.microsoft.com/office/powerpoint/2010/main" val="4188472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68A4DDA-C945-462A-85AA-26F2CABAD2D6}"/>
              </a:ext>
            </a:extLst>
          </p:cNvPr>
          <p:cNvSpPr/>
          <p:nvPr/>
        </p:nvSpPr>
        <p:spPr>
          <a:xfrm rot="20804016">
            <a:off x="-205465" y="1856518"/>
            <a:ext cx="943348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016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noFill/>
              </a:rPr>
              <a:t>DO NOT COPY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EF7067-317B-4984-A40C-2B3C06365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084" y="-77373"/>
            <a:ext cx="8015796" cy="985025"/>
          </a:xfrm>
        </p:spPr>
        <p:txBody>
          <a:bodyPr/>
          <a:lstStyle/>
          <a:p>
            <a:r>
              <a:rPr lang="en-US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Internal Challenges/Solutions to Launch</a:t>
            </a:r>
            <a:endParaRPr lang="en-US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175479-B1C8-4612-97E6-957E51BDE8A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latin typeface="Brandon Grotesque Regular" panose="020B0503020203060202" pitchFamily="34" charset="0"/>
              </a:rPr>
              <a:t>6</a:t>
            </a:fld>
            <a:endParaRPr lang="en" dirty="0">
              <a:latin typeface="Brandon Grotesque Regular" panose="020B0503020203060202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1C1907-2211-432C-94C7-104AB9CF46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9" y="4260230"/>
            <a:ext cx="544562" cy="78005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AA5C495-6068-492D-9C6B-23B470BA255F}"/>
              </a:ext>
            </a:extLst>
          </p:cNvPr>
          <p:cNvCxnSpPr>
            <a:cxnSpLocks/>
          </p:cNvCxnSpPr>
          <p:nvPr/>
        </p:nvCxnSpPr>
        <p:spPr>
          <a:xfrm>
            <a:off x="943591" y="932750"/>
            <a:ext cx="754292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59D1DE1-E226-4D28-8E43-3C8E38015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425" y="1264806"/>
            <a:ext cx="7889672" cy="3387900"/>
          </a:xfrm>
        </p:spPr>
        <p:txBody>
          <a:bodyPr/>
          <a:lstStyle/>
          <a:p>
            <a:pPr>
              <a:buClr>
                <a:schemeClr val="accent1"/>
              </a:buClr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Created an Internal Working Group to address gaps</a:t>
            </a:r>
          </a:p>
          <a:p>
            <a:pPr>
              <a:buClr>
                <a:schemeClr val="accent1"/>
              </a:buClr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Setup the right partner collaborations </a:t>
            </a:r>
          </a:p>
          <a:p>
            <a:pPr>
              <a:buClr>
                <a:schemeClr val="accent1"/>
              </a:buClr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Product must be designed for the homeowners needs, not readymade product</a:t>
            </a:r>
          </a:p>
          <a:p>
            <a:endParaRPr lang="en-US" sz="1600" dirty="0">
              <a:solidFill>
                <a:schemeClr val="tx2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61BF6F-E3FE-41D1-9036-4E14A497D5DE}"/>
              </a:ext>
            </a:extLst>
          </p:cNvPr>
          <p:cNvSpPr txBox="1"/>
          <p:nvPr/>
        </p:nvSpPr>
        <p:spPr>
          <a:xfrm rot="16200000">
            <a:off x="-1225390" y="2376950"/>
            <a:ext cx="3120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Unauthorized use or reproduction of logos or materials is not allowed without express written permission.</a:t>
            </a:r>
          </a:p>
        </p:txBody>
      </p:sp>
    </p:spTree>
    <p:extLst>
      <p:ext uri="{BB962C8B-B14F-4D97-AF65-F5344CB8AC3E}">
        <p14:creationId xmlns:p14="http://schemas.microsoft.com/office/powerpoint/2010/main" val="1841045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DC237F8-2465-46B5-98CA-371F84CAAEC4}"/>
              </a:ext>
            </a:extLst>
          </p:cNvPr>
          <p:cNvSpPr/>
          <p:nvPr/>
        </p:nvSpPr>
        <p:spPr>
          <a:xfrm rot="20804016">
            <a:off x="-205465" y="1856518"/>
            <a:ext cx="943348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016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noFill/>
              </a:rPr>
              <a:t>DO NOT COPY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EF7067-317B-4984-A40C-2B3C06365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084" y="343827"/>
            <a:ext cx="8015796" cy="985025"/>
          </a:xfrm>
        </p:spPr>
        <p:txBody>
          <a:bodyPr/>
          <a:lstStyle/>
          <a:p>
            <a:r>
              <a:rPr lang="en-US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Benefits of Housing Trust ADU Construction Loan Program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175479-B1C8-4612-97E6-957E51BDE8A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Brandon Grotesque Regular" panose="020B0503020203060202" pitchFamily="34" charset="0"/>
              </a:rPr>
              <a:t>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1C1907-2211-432C-94C7-104AB9CF46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9" y="4260230"/>
            <a:ext cx="544562" cy="78005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AA5C495-6068-492D-9C6B-23B470BA255F}"/>
              </a:ext>
            </a:extLst>
          </p:cNvPr>
          <p:cNvCxnSpPr>
            <a:cxnSpLocks/>
          </p:cNvCxnSpPr>
          <p:nvPr/>
        </p:nvCxnSpPr>
        <p:spPr>
          <a:xfrm>
            <a:off x="932791" y="1245950"/>
            <a:ext cx="754292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C63D08D9-BA53-4F9B-9DCA-C213BF915A10}"/>
              </a:ext>
            </a:extLst>
          </p:cNvPr>
          <p:cNvSpPr txBox="1">
            <a:spLocks/>
          </p:cNvSpPr>
          <p:nvPr/>
        </p:nvSpPr>
        <p:spPr>
          <a:xfrm>
            <a:off x="701925" y="1378800"/>
            <a:ext cx="7923675" cy="30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▹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▸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⬩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⬞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 part of the solution in Bay Area housing crisis by creating an affordable unit in your own backyard!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Create an extra source of income by renting out your ADU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With the tenant affordability feature built into the loan, the construction loan provides landlord experience &amp; rental income for 2 years which allows you to refinance the loan at the end of 3 years with a conventional lender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17D526-BE99-4515-82E9-77A822F125A4}"/>
              </a:ext>
            </a:extLst>
          </p:cNvPr>
          <p:cNvSpPr txBox="1"/>
          <p:nvPr/>
        </p:nvSpPr>
        <p:spPr>
          <a:xfrm rot="16200000">
            <a:off x="-1225390" y="2376950"/>
            <a:ext cx="3120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Unauthorized use or reproduction of logos or materials is not allowed without express written permission.</a:t>
            </a:r>
          </a:p>
        </p:txBody>
      </p:sp>
    </p:spTree>
    <p:extLst>
      <p:ext uri="{BB962C8B-B14F-4D97-AF65-F5344CB8AC3E}">
        <p14:creationId xmlns:p14="http://schemas.microsoft.com/office/powerpoint/2010/main" val="460014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8C1B952-62FC-4482-B5C8-146135D7E4DE}"/>
              </a:ext>
            </a:extLst>
          </p:cNvPr>
          <p:cNvSpPr txBox="1">
            <a:spLocks/>
          </p:cNvSpPr>
          <p:nvPr/>
        </p:nvSpPr>
        <p:spPr>
          <a:xfrm>
            <a:off x="504723" y="941423"/>
            <a:ext cx="4364990" cy="105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osis"/>
              <a:buNone/>
              <a:defRPr sz="6000" b="0" i="0" u="none" strike="noStrike" cap="non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osis"/>
              <a:buNone/>
              <a:defRPr sz="6000" b="0" i="0" u="none" strike="noStrike" cap="non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osis"/>
              <a:buNone/>
              <a:defRPr sz="6000" b="0" i="0" u="none" strike="noStrike" cap="non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osis"/>
              <a:buNone/>
              <a:defRPr sz="6000" b="0" i="0" u="none" strike="noStrike" cap="non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osis"/>
              <a:buNone/>
              <a:defRPr sz="6000" b="0" i="0" u="none" strike="noStrike" cap="non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osis"/>
              <a:buNone/>
              <a:defRPr sz="6000" b="0" i="0" u="none" strike="noStrike" cap="non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osis"/>
              <a:buNone/>
              <a:defRPr sz="6000" b="0" i="0" u="none" strike="noStrike" cap="non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osis"/>
              <a:buNone/>
              <a:defRPr sz="6000" b="0" i="0" u="none" strike="noStrike" cap="non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osis"/>
              <a:buNone/>
              <a:defRPr sz="6000" b="0" i="0" u="none" strike="noStrike" cap="non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en-US" sz="7200" b="1" dirty="0">
                <a:latin typeface="Brandon Grotesque Regular" panose="020B0503020203060202" pitchFamily="34" charset="0"/>
              </a:rPr>
              <a:t>Thank you!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28C0CE-75CD-42D3-9792-6195CD7FDE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9" y="4260230"/>
            <a:ext cx="544562" cy="7800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F16B19D-2AA9-4DBD-A4BD-A7785D5B36FE}"/>
              </a:ext>
            </a:extLst>
          </p:cNvPr>
          <p:cNvSpPr txBox="1"/>
          <p:nvPr/>
        </p:nvSpPr>
        <p:spPr>
          <a:xfrm>
            <a:off x="715323" y="4260230"/>
            <a:ext cx="4921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Housing Trust Silicon Valley</a:t>
            </a:r>
            <a:b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adu@housingtrustsv.org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8ED8476-2405-4B48-B148-E605FE8E4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88464" y="4372417"/>
            <a:ext cx="585481" cy="58548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B8957ED-B22B-47A6-9512-27B6EEB66723}"/>
              </a:ext>
            </a:extLst>
          </p:cNvPr>
          <p:cNvSpPr txBox="1"/>
          <p:nvPr/>
        </p:nvSpPr>
        <p:spPr>
          <a:xfrm>
            <a:off x="6230504" y="4249658"/>
            <a:ext cx="2883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Disclaimer</a:t>
            </a:r>
            <a:br>
              <a:rPr lang="en-US" sz="9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900" dirty="0">
                <a:latin typeface="Calibri Light" panose="020F0302020204030204" pitchFamily="34" charset="0"/>
                <a:cs typeface="Calibri Light" panose="020F0302020204030204" pitchFamily="34" charset="0"/>
              </a:rPr>
              <a:t>Equal Housing Opportunity. Housing Trust is a California Community Lender licensed by the Department of Business Oversight. State of California CFL Lender License #6053356. NMLS License #287840</a:t>
            </a:r>
            <a:r>
              <a:rPr lang="en-US" sz="1200" dirty="0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692642-B818-4A49-AE36-A9B210EFB557}"/>
              </a:ext>
            </a:extLst>
          </p:cNvPr>
          <p:cNvSpPr txBox="1"/>
          <p:nvPr/>
        </p:nvSpPr>
        <p:spPr>
          <a:xfrm>
            <a:off x="661323" y="2351613"/>
            <a:ext cx="4208390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Sonya Singha</a:t>
            </a:r>
          </a:p>
          <a:p>
            <a:pPr>
              <a:spcBef>
                <a:spcPts val="800"/>
              </a:spcBef>
            </a:pP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408-703-3837 x 308</a:t>
            </a:r>
            <a:b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sonya@housingtrustsv.org</a:t>
            </a:r>
          </a:p>
        </p:txBody>
      </p:sp>
    </p:spTree>
    <p:extLst>
      <p:ext uri="{BB962C8B-B14F-4D97-AF65-F5344CB8AC3E}">
        <p14:creationId xmlns:p14="http://schemas.microsoft.com/office/powerpoint/2010/main" val="109476791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7">
      <a:dk1>
        <a:srgbClr val="003882"/>
      </a:dk1>
      <a:lt1>
        <a:srgbClr val="FFFFFF"/>
      </a:lt1>
      <a:dk2>
        <a:srgbClr val="0092BC"/>
      </a:dk2>
      <a:lt2>
        <a:srgbClr val="F6F6F6"/>
      </a:lt2>
      <a:accent1>
        <a:srgbClr val="0092BC"/>
      </a:accent1>
      <a:accent2>
        <a:srgbClr val="63B1BC"/>
      </a:accent2>
      <a:accent3>
        <a:srgbClr val="A9D039"/>
      </a:accent3>
      <a:accent4>
        <a:srgbClr val="FFBC00"/>
      </a:accent4>
      <a:accent5>
        <a:srgbClr val="F69348"/>
      </a:accent5>
      <a:accent6>
        <a:srgbClr val="B3B3B3"/>
      </a:accent6>
      <a:hlink>
        <a:srgbClr val="0DB7C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B58FE9A-48E5-4278-90C5-11827844FE6E}" vid="{82AA6D1E-E863-4D68-A5D4-9238E1C00F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6596</TotalTime>
  <Words>655</Words>
  <Application>Microsoft Office PowerPoint</Application>
  <PresentationFormat>On-screen Show (16:9)</PresentationFormat>
  <Paragraphs>82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Brandon Grotesque Regular</vt:lpstr>
      <vt:lpstr>Source Sans Pro</vt:lpstr>
      <vt:lpstr>Arial</vt:lpstr>
      <vt:lpstr>Dosis</vt:lpstr>
      <vt:lpstr>Calibri Light</vt:lpstr>
      <vt:lpstr>Calibri</vt:lpstr>
      <vt:lpstr>Theme1</vt:lpstr>
      <vt:lpstr>SMALL HOMES, BIG IMPACT</vt:lpstr>
      <vt:lpstr>Who We Are: Housing Trust Silicon Valley</vt:lpstr>
      <vt:lpstr>Our Impact to Date </vt:lpstr>
      <vt:lpstr>Purpose of Small Homes Big Impact ADU                    Construction Loan Program </vt:lpstr>
      <vt:lpstr>Overview: Construction Loan Terms</vt:lpstr>
      <vt:lpstr>Internal Challenges/Solutions to Launch</vt:lpstr>
      <vt:lpstr>Benefits of Housing Trust ADU Construction Loan Program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HOMES, BIG IMPACT</dc:title>
  <dc:creator>Bonnie Cheung</dc:creator>
  <cp:lastModifiedBy>Bonnie Cheung</cp:lastModifiedBy>
  <cp:revision>125</cp:revision>
  <dcterms:created xsi:type="dcterms:W3CDTF">2020-03-31T21:09:30Z</dcterms:created>
  <dcterms:modified xsi:type="dcterms:W3CDTF">2020-10-07T21:35:32Z</dcterms:modified>
</cp:coreProperties>
</file>