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11" r:id="rId3"/>
    <p:sldId id="313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5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582B36-BF0B-419B-BBBB-F89173DDE1CF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F4FA5291-1A33-40B6-8C05-39BF027F5A3E}">
      <dgm:prSet custT="1"/>
      <dgm:spPr/>
      <dgm:t>
        <a:bodyPr/>
        <a:lstStyle/>
        <a:p>
          <a:r>
            <a:rPr lang="en-US" sz="3200" b="1" dirty="0"/>
            <a:t>Public Hearings</a:t>
          </a:r>
        </a:p>
        <a:p>
          <a:r>
            <a:rPr lang="en-US" sz="3200" b="1" dirty="0"/>
            <a:t>August 5, 12  &amp; 19, 2024</a:t>
          </a:r>
        </a:p>
      </dgm:t>
    </dgm:pt>
    <dgm:pt modelId="{8640A7FA-D5B4-4479-A39B-8C6EB487A749}" type="parTrans" cxnId="{5DD6FDAD-1492-40FE-8C51-61C6FD32E532}">
      <dgm:prSet/>
      <dgm:spPr/>
      <dgm:t>
        <a:bodyPr/>
        <a:lstStyle/>
        <a:p>
          <a:endParaRPr lang="en-US"/>
        </a:p>
      </dgm:t>
    </dgm:pt>
    <dgm:pt modelId="{9EAC9258-5398-41D3-A75F-9B921CB65B69}" type="sibTrans" cxnId="{5DD6FDAD-1492-40FE-8C51-61C6FD32E532}">
      <dgm:prSet/>
      <dgm:spPr/>
      <dgm:t>
        <a:bodyPr/>
        <a:lstStyle/>
        <a:p>
          <a:endParaRPr lang="en-US"/>
        </a:p>
      </dgm:t>
    </dgm:pt>
    <dgm:pt modelId="{CDBD3D75-74F6-4657-9D93-61F980A36CCA}">
      <dgm:prSet custT="1"/>
      <dgm:spPr/>
      <dgm:t>
        <a:bodyPr/>
        <a:lstStyle/>
        <a:p>
          <a:r>
            <a:rPr lang="en-US" sz="3200" b="1" dirty="0"/>
            <a:t>Final Approval</a:t>
          </a:r>
        </a:p>
        <a:p>
          <a:r>
            <a:rPr lang="en-US" sz="3200" b="1" dirty="0"/>
            <a:t>August 19, 2024</a:t>
          </a:r>
          <a:endParaRPr lang="en-US" sz="3200" dirty="0"/>
        </a:p>
      </dgm:t>
    </dgm:pt>
    <dgm:pt modelId="{265C3F6A-3230-4A6B-9532-CACF1D492D4E}" type="parTrans" cxnId="{81C1CF98-DDA6-45D7-9D15-E207EC312601}">
      <dgm:prSet/>
      <dgm:spPr/>
      <dgm:t>
        <a:bodyPr/>
        <a:lstStyle/>
        <a:p>
          <a:endParaRPr lang="en-US"/>
        </a:p>
      </dgm:t>
    </dgm:pt>
    <dgm:pt modelId="{211FE344-DDD8-48A4-8945-13C9C42E68FE}" type="sibTrans" cxnId="{81C1CF98-DDA6-45D7-9D15-E207EC312601}">
      <dgm:prSet/>
      <dgm:spPr/>
      <dgm:t>
        <a:bodyPr/>
        <a:lstStyle/>
        <a:p>
          <a:endParaRPr lang="en-US"/>
        </a:p>
      </dgm:t>
    </dgm:pt>
    <dgm:pt modelId="{2CFC5977-93D9-4D12-B061-72D6A249EC43}" type="pres">
      <dgm:prSet presAssocID="{99582B36-BF0B-419B-BBBB-F89173DDE1CF}" presName="Name0" presStyleCnt="0">
        <dgm:presLayoutVars>
          <dgm:dir/>
          <dgm:resizeHandles val="exact"/>
        </dgm:presLayoutVars>
      </dgm:prSet>
      <dgm:spPr/>
    </dgm:pt>
    <dgm:pt modelId="{5FB75A80-7AFC-4E85-9097-8AAA2B6F2BEF}" type="pres">
      <dgm:prSet presAssocID="{F4FA5291-1A33-40B6-8C05-39BF027F5A3E}" presName="node" presStyleLbl="node1" presStyleIdx="0" presStyleCnt="2">
        <dgm:presLayoutVars>
          <dgm:bulletEnabled val="1"/>
        </dgm:presLayoutVars>
      </dgm:prSet>
      <dgm:spPr/>
    </dgm:pt>
    <dgm:pt modelId="{2DEB9B64-D675-40B4-8695-238523D94CE2}" type="pres">
      <dgm:prSet presAssocID="{9EAC9258-5398-41D3-A75F-9B921CB65B69}" presName="sibTrans" presStyleLbl="sibTrans1D1" presStyleIdx="0" presStyleCnt="1"/>
      <dgm:spPr/>
    </dgm:pt>
    <dgm:pt modelId="{387A20EB-40B1-4143-B75A-F0B0598E8862}" type="pres">
      <dgm:prSet presAssocID="{9EAC9258-5398-41D3-A75F-9B921CB65B69}" presName="connectorText" presStyleLbl="sibTrans1D1" presStyleIdx="0" presStyleCnt="1"/>
      <dgm:spPr/>
    </dgm:pt>
    <dgm:pt modelId="{BC190E05-FC3A-44E0-8028-DC7CD8F0137F}" type="pres">
      <dgm:prSet presAssocID="{CDBD3D75-74F6-4657-9D93-61F980A36CCA}" presName="node" presStyleLbl="node1" presStyleIdx="1" presStyleCnt="2">
        <dgm:presLayoutVars>
          <dgm:bulletEnabled val="1"/>
        </dgm:presLayoutVars>
      </dgm:prSet>
      <dgm:spPr/>
    </dgm:pt>
  </dgm:ptLst>
  <dgm:cxnLst>
    <dgm:cxn modelId="{3557421D-EFE5-4760-BC7C-220D8F64B11A}" type="presOf" srcId="{CDBD3D75-74F6-4657-9D93-61F980A36CCA}" destId="{BC190E05-FC3A-44E0-8028-DC7CD8F0137F}" srcOrd="0" destOrd="0" presId="urn:microsoft.com/office/officeart/2016/7/layout/RepeatingBendingProcessNew"/>
    <dgm:cxn modelId="{E6EF6E56-1509-4C58-9618-C762C68EB5E3}" type="presOf" srcId="{99582B36-BF0B-419B-BBBB-F89173DDE1CF}" destId="{2CFC5977-93D9-4D12-B061-72D6A249EC43}" srcOrd="0" destOrd="0" presId="urn:microsoft.com/office/officeart/2016/7/layout/RepeatingBendingProcessNew"/>
    <dgm:cxn modelId="{43D28F7B-01AA-4889-8D2A-33A23B95C1BD}" type="presOf" srcId="{F4FA5291-1A33-40B6-8C05-39BF027F5A3E}" destId="{5FB75A80-7AFC-4E85-9097-8AAA2B6F2BEF}" srcOrd="0" destOrd="0" presId="urn:microsoft.com/office/officeart/2016/7/layout/RepeatingBendingProcessNew"/>
    <dgm:cxn modelId="{893DD08E-A122-468F-9C54-7D98CF75DA80}" type="presOf" srcId="{9EAC9258-5398-41D3-A75F-9B921CB65B69}" destId="{387A20EB-40B1-4143-B75A-F0B0598E8862}" srcOrd="1" destOrd="0" presId="urn:microsoft.com/office/officeart/2016/7/layout/RepeatingBendingProcessNew"/>
    <dgm:cxn modelId="{81C1CF98-DDA6-45D7-9D15-E207EC312601}" srcId="{99582B36-BF0B-419B-BBBB-F89173DDE1CF}" destId="{CDBD3D75-74F6-4657-9D93-61F980A36CCA}" srcOrd="1" destOrd="0" parTransId="{265C3F6A-3230-4A6B-9532-CACF1D492D4E}" sibTransId="{211FE344-DDD8-48A4-8945-13C9C42E68FE}"/>
    <dgm:cxn modelId="{32D7B3AA-4375-4EC0-85C4-0DBE1243B5F6}" type="presOf" srcId="{9EAC9258-5398-41D3-A75F-9B921CB65B69}" destId="{2DEB9B64-D675-40B4-8695-238523D94CE2}" srcOrd="0" destOrd="0" presId="urn:microsoft.com/office/officeart/2016/7/layout/RepeatingBendingProcessNew"/>
    <dgm:cxn modelId="{5DD6FDAD-1492-40FE-8C51-61C6FD32E532}" srcId="{99582B36-BF0B-419B-BBBB-F89173DDE1CF}" destId="{F4FA5291-1A33-40B6-8C05-39BF027F5A3E}" srcOrd="0" destOrd="0" parTransId="{8640A7FA-D5B4-4479-A39B-8C6EB487A749}" sibTransId="{9EAC9258-5398-41D3-A75F-9B921CB65B69}"/>
    <dgm:cxn modelId="{908570CC-3F77-4E25-BA00-C545680BFBA3}" type="presParOf" srcId="{2CFC5977-93D9-4D12-B061-72D6A249EC43}" destId="{5FB75A80-7AFC-4E85-9097-8AAA2B6F2BEF}" srcOrd="0" destOrd="0" presId="urn:microsoft.com/office/officeart/2016/7/layout/RepeatingBendingProcessNew"/>
    <dgm:cxn modelId="{C30104A6-8839-40F0-B066-DE7A49808053}" type="presParOf" srcId="{2CFC5977-93D9-4D12-B061-72D6A249EC43}" destId="{2DEB9B64-D675-40B4-8695-238523D94CE2}" srcOrd="1" destOrd="0" presId="urn:microsoft.com/office/officeart/2016/7/layout/RepeatingBendingProcessNew"/>
    <dgm:cxn modelId="{D2C78E30-4824-4CED-BC2D-AFA1FD58130F}" type="presParOf" srcId="{2DEB9B64-D675-40B4-8695-238523D94CE2}" destId="{387A20EB-40B1-4143-B75A-F0B0598E8862}" srcOrd="0" destOrd="0" presId="urn:microsoft.com/office/officeart/2016/7/layout/RepeatingBendingProcessNew"/>
    <dgm:cxn modelId="{7EE6797C-1A67-467B-A16C-37DAB07DB455}" type="presParOf" srcId="{2CFC5977-93D9-4D12-B061-72D6A249EC43}" destId="{BC190E05-FC3A-44E0-8028-DC7CD8F0137F}" srcOrd="2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EB9B64-D675-40B4-8695-238523D94CE2}">
      <dsp:nvSpPr>
        <dsp:cNvPr id="0" name=""/>
        <dsp:cNvSpPr/>
      </dsp:nvSpPr>
      <dsp:spPr>
        <a:xfrm>
          <a:off x="4898808" y="2050682"/>
          <a:ext cx="10960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096012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418649" y="2090769"/>
        <a:ext cx="56330" cy="11266"/>
      </dsp:txXfrm>
    </dsp:sp>
    <dsp:sp modelId="{5FB75A80-7AFC-4E85-9097-8AAA2B6F2BEF}">
      <dsp:nvSpPr>
        <dsp:cNvPr id="0" name=""/>
        <dsp:cNvSpPr/>
      </dsp:nvSpPr>
      <dsp:spPr>
        <a:xfrm>
          <a:off x="2294" y="626908"/>
          <a:ext cx="4898313" cy="293898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021" tIns="251945" rIns="240021" bIns="251945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Public Hearings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August 5, 12  &amp; 19, 2024</a:t>
          </a:r>
        </a:p>
      </dsp:txBody>
      <dsp:txXfrm>
        <a:off x="2294" y="626908"/>
        <a:ext cx="4898313" cy="2938988"/>
      </dsp:txXfrm>
    </dsp:sp>
    <dsp:sp modelId="{BC190E05-FC3A-44E0-8028-DC7CD8F0137F}">
      <dsp:nvSpPr>
        <dsp:cNvPr id="0" name=""/>
        <dsp:cNvSpPr/>
      </dsp:nvSpPr>
      <dsp:spPr>
        <a:xfrm>
          <a:off x="6027220" y="626908"/>
          <a:ext cx="4898313" cy="293898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021" tIns="251945" rIns="240021" bIns="251945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Final Approval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August 19, 2024</a:t>
          </a:r>
          <a:endParaRPr lang="en-US" sz="3200" kern="1200" dirty="0"/>
        </a:p>
      </dsp:txBody>
      <dsp:txXfrm>
        <a:off x="6027220" y="626908"/>
        <a:ext cx="4898313" cy="29389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E067A-CFFE-0B5E-6499-406E2C94A4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34F480-061B-47C5-D139-4BAFDE5426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9C2532-34B2-EE3E-3D50-91BA90F3B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2D505-B11B-494F-9147-827B2FB5B8F1}" type="datetimeFigureOut">
              <a:rPr lang="en-US" smtClean="0"/>
              <a:t>8/14/2024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1E3700-728C-42F4-8F45-FA94D0756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8BBDC1-1C84-FC6A-C4A9-12F314028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CA9CA-6414-4485-869A-535ED3A4A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063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C1E1E-3308-EF0C-E436-247855BB5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E25525-0F62-B476-6B4C-80F19A56F2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DF9EF6-EEF1-2E46-6CD4-8AAD61976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2D505-B11B-494F-9147-827B2FB5B8F1}" type="datetimeFigureOut">
              <a:rPr lang="en-US" smtClean="0"/>
              <a:t>8/14/2024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8961A4-8B2E-9E7B-F190-AD5560228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F8B012-C389-EB4D-487C-1DA8ED6A4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CA9CA-6414-4485-869A-535ED3A4A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850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561A6F1-EF45-CD86-945E-3090D88D89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E326E6-BC10-BDAB-0DDE-487C10F12E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EA3740-3E69-7D70-6BE4-47F969C5D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2D505-B11B-494F-9147-827B2FB5B8F1}" type="datetimeFigureOut">
              <a:rPr lang="en-US" smtClean="0"/>
              <a:t>8/14/2024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D473DA-0938-0561-885F-6AD18DF2D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7A54A5-54A5-AC53-F4DE-74E480054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CA9CA-6414-4485-869A-535ED3A4A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8157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414" y="384175"/>
            <a:ext cx="12189713" cy="530225"/>
          </a:xfrm>
          <a:prstGeom prst="rect">
            <a:avLst/>
          </a:prstGeom>
          <a:ln>
            <a:noFill/>
            <a:miter/>
          </a:ln>
        </p:spPr>
        <p:style>
          <a:lnRef idx="2">
            <a:schemeClr val="accent1">
              <a:shade val="50000"/>
            </a:schemeClr>
          </a:lnRef>
          <a:fillRef idx="1">
            <a:srgbClr val="858630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53340" rIns="91440" bIns="91440" rtlCol="0" anchor="ctr"/>
          <a:lstStyle>
            <a:defPPr/>
          </a:lstStyle>
          <a:p>
            <a:endParaRPr sz="1800"/>
          </a:p>
        </p:txBody>
      </p:sp>
      <p:sp>
        <p:nvSpPr>
          <p:cNvPr id="3" name="New shape"/>
          <p:cNvSpPr/>
          <p:nvPr/>
        </p:nvSpPr>
        <p:spPr>
          <a:xfrm>
            <a:off x="2414" y="-10668"/>
            <a:ext cx="12189713" cy="696468"/>
          </a:xfrm>
          <a:prstGeom prst="rect">
            <a:avLst/>
          </a:prstGeom>
          <a:ln>
            <a:noFill/>
            <a:miter/>
          </a:ln>
        </p:spPr>
        <p:style>
          <a:lnRef idx="2">
            <a:schemeClr val="accent1">
              <a:shade val="50000"/>
            </a:schemeClr>
          </a:lnRef>
          <a:fillRef idx="1">
            <a:srgbClr val="365673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53340" rIns="91440" bIns="91440" rtlCol="0" anchor="ctr"/>
          <a:lstStyle>
            <a:defPPr/>
          </a:lstStyle>
          <a:p>
            <a:endParaRPr sz="1800"/>
          </a:p>
        </p:txBody>
      </p:sp>
      <p:sp>
        <p:nvSpPr>
          <p:cNvPr id="4" name="New shape"/>
          <p:cNvSpPr/>
          <p:nvPr/>
        </p:nvSpPr>
        <p:spPr>
          <a:xfrm>
            <a:off x="2414" y="6646418"/>
            <a:ext cx="12189713" cy="211582"/>
          </a:xfrm>
          <a:prstGeom prst="rect">
            <a:avLst/>
          </a:prstGeom>
          <a:ln>
            <a:noFill/>
            <a:miter/>
          </a:ln>
        </p:spPr>
        <p:style>
          <a:lnRef idx="2">
            <a:schemeClr val="accent1">
              <a:shade val="50000"/>
            </a:schemeClr>
          </a:lnRef>
          <a:fillRef idx="1">
            <a:srgbClr val="385773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53340" rIns="91440" bIns="91440" rtlCol="0" anchor="ctr"/>
          <a:lstStyle>
            <a:defPPr/>
          </a:lstStyle>
          <a:p>
            <a:endParaRPr sz="1800"/>
          </a:p>
        </p:txBody>
      </p:sp>
    </p:spTree>
    <p:extLst>
      <p:ext uri="{BB962C8B-B14F-4D97-AF65-F5344CB8AC3E}">
        <p14:creationId xmlns:p14="http://schemas.microsoft.com/office/powerpoint/2010/main" val="233117685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6A6AC-868A-FEFE-08B5-9FCCAA4B0C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272C1F-15DD-A210-0898-8DBD0F1292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F4B265-ABAC-762B-DF37-3D41119BD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2D505-B11B-494F-9147-827B2FB5B8F1}" type="datetimeFigureOut">
              <a:rPr lang="en-US" smtClean="0"/>
              <a:t>8/14/2024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4D5559-6DCA-531B-5660-2EFCE50A0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B4BBF8-AE8B-DDBD-C563-9967A1E8E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CA9CA-6414-4485-869A-535ED3A4A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592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3C782-3680-0C1A-CD5B-694BD70B1D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E592E9-C67E-1146-DDCB-4D97BC562D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2509C5-7971-DB98-959B-B6F19761F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2D505-B11B-494F-9147-827B2FB5B8F1}" type="datetimeFigureOut">
              <a:rPr lang="en-US" smtClean="0"/>
              <a:t>8/14/2024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B9202D-7FCC-0969-0E65-9FB282B40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1B1C1A-1131-F1DC-E0DE-9EB102055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CA9CA-6414-4485-869A-535ED3A4A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467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77023-8D50-A419-909B-C41CF7A06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0067B8-F5F7-3A68-5BA4-FE7C1E205A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0AD979-AC73-3D17-FA89-C7572E852A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1E2B81-B886-1A74-FAB2-E29CE37A6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2D505-B11B-494F-9147-827B2FB5B8F1}" type="datetimeFigureOut">
              <a:rPr lang="en-US" smtClean="0"/>
              <a:t>8/14/2024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0367C8-EB05-4983-1F67-C5DF09A97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46A02E-E27E-0010-0AA7-381678162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CA9CA-6414-4485-869A-535ED3A4A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135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0D66B7-B382-99E3-F003-97C497936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38AAEC-8F14-9DE9-3BE1-9755577588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BD0544-B5FC-4BB8-BEAC-59D3C75815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79C9140-1E0D-94BF-B5A8-CA8673F0B8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3D84E79-3CAA-E4F7-2EA5-9677F4E749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29A53E9-AD1A-F7D8-55FD-DB8FFA6E2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2D505-B11B-494F-9147-827B2FB5B8F1}" type="datetimeFigureOut">
              <a:rPr lang="en-US" smtClean="0"/>
              <a:t>8/14/2024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AFBB39-9C1E-09FA-3ABD-5F6396249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1276A1A-9430-CF5C-4F89-EB6B9737F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CA9CA-6414-4485-869A-535ED3A4A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651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FAA4F-4148-FA01-07CE-21D1475A3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A23E8F-FCA2-93CA-1954-47E65DC92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2D505-B11B-494F-9147-827B2FB5B8F1}" type="datetimeFigureOut">
              <a:rPr lang="en-US" smtClean="0"/>
              <a:t>8/14/2024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33EF61-34A6-E3EE-1703-3616CDC00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2E35B2-25F0-BCD9-32A0-5898FB537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CA9CA-6414-4485-869A-535ED3A4A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179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6253AA-AA3D-F593-716F-E53CF8A70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2D505-B11B-494F-9147-827B2FB5B8F1}" type="datetimeFigureOut">
              <a:rPr lang="en-US" smtClean="0"/>
              <a:t>8/14/2024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93DC6C-4A66-A020-C850-08E7EE4DA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1F6FD9-5773-8F61-C08F-31BC5D5CB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CA9CA-6414-4485-869A-535ED3A4A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76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1FB77-0C2C-4027-F782-D1546628FA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E6EF4-934F-1FE9-7598-39160F8E0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F861D8-E7D6-45A0-3CB2-D88F84808F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DF7F81-0896-15D6-5688-ED01F3BC8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2D505-B11B-494F-9147-827B2FB5B8F1}" type="datetimeFigureOut">
              <a:rPr lang="en-US" smtClean="0"/>
              <a:t>8/14/2024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FC193D-C863-4411-6D0B-3D0C2641D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A20A94-D552-2B8E-34BC-B8F5C3E00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CA9CA-6414-4485-869A-535ED3A4A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06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41265-C532-1F64-F4D3-FDC4E490F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796E2F5-27EA-83EC-E258-6C5C5672B6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B11DB5-28F9-AC34-F511-ACE7830207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9B2AC6-7A90-9556-5981-2F1DF48B7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2D505-B11B-494F-9147-827B2FB5B8F1}" type="datetimeFigureOut">
              <a:rPr lang="en-US" smtClean="0"/>
              <a:t>8/14/2024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3AB01A-2DA2-7CB6-2688-6152E7188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FE4118-BA12-2CE7-3805-72AC99F54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CA9CA-6414-4485-869A-535ED3A4A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729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D3B613C-1022-B44A-FA37-FD7065AF7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FA3488-D686-3481-EBDA-421DEB3A36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081CA3-C39C-1C7E-0171-AC4CB818D2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4B2D505-B11B-494F-9147-827B2FB5B8F1}" type="datetimeFigureOut">
              <a:rPr lang="en-US" smtClean="0"/>
              <a:t>8/14/2024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F93C7E-AB96-EBEA-9494-703F541598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D5E47C-F354-CA48-554A-43F286C4FE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5CA9CA-6414-4485-869A-535ED3A4A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164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77D6B2E-37A3-429E-A37C-F30ED64872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1723" y="-1"/>
            <a:ext cx="12225953" cy="6868071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41959" y="-3"/>
            <a:ext cx="11772269" cy="6868074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83000"/>
                </a:schemeClr>
              </a:gs>
              <a:gs pos="100000">
                <a:schemeClr val="accent1"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5200" y="0"/>
            <a:ext cx="3623374" cy="686807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064D5D5-227B-4F66-9AEA-46F570E793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5875" y="-3"/>
            <a:ext cx="12233581" cy="6868076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73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46B67A4-D328-4747-A82B-65E84FA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4484334" y="-861824"/>
            <a:ext cx="6861931" cy="8597859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27000"/>
                </a:srgb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93193">
            <a:off x="1186972" y="1089049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6000"/>
                </a:schemeClr>
              </a:gs>
              <a:gs pos="85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3E4CE5-7AE8-FF52-27EA-7AA7B0049C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62567" y="818984"/>
            <a:ext cx="6714699" cy="3178689"/>
          </a:xfrm>
        </p:spPr>
        <p:txBody>
          <a:bodyPr>
            <a:normAutofit/>
          </a:bodyPr>
          <a:lstStyle/>
          <a:p>
            <a:pPr algn="l" defTabSz="457200">
              <a:spcBef>
                <a:spcPct val="0"/>
              </a:spcBef>
              <a:spcAft>
                <a:spcPct val="0"/>
              </a:spcAft>
            </a:pPr>
            <a:r>
              <a:rPr lang="en-US" sz="4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Budget Adoption Process</a:t>
            </a:r>
            <a:endParaRPr lang="en-US" sz="4800" b="1">
              <a:solidFill>
                <a:srgbClr val="FFFFFF"/>
              </a:solidFill>
              <a:latin typeface="Arial"/>
              <a:ea typeface="Arial"/>
            </a:endParaRPr>
          </a:p>
          <a:p>
            <a:pPr algn="l" defTabSz="457200">
              <a:spcBef>
                <a:spcPct val="0"/>
              </a:spcBef>
              <a:spcAft>
                <a:spcPct val="0"/>
              </a:spcAft>
            </a:pPr>
            <a:endParaRPr lang="en-US" sz="4800" b="1">
              <a:solidFill>
                <a:srgbClr val="FFFFFF"/>
              </a:solidFill>
              <a:latin typeface="Arial"/>
              <a:ea typeface="Arial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4490110"/>
            <a:ext cx="12217710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D7D25D-5634-BBD5-94B7-B628BE4905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85397" y="4960961"/>
            <a:ext cx="7055893" cy="1078054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solidFill>
                  <a:srgbClr val="FFFFFF"/>
                </a:solidFill>
              </a:rPr>
              <a:t>Budget &amp; Finance Committee</a:t>
            </a:r>
          </a:p>
          <a:p>
            <a:pPr algn="l"/>
            <a:r>
              <a:rPr lang="en-US" dirty="0">
                <a:solidFill>
                  <a:srgbClr val="FFFFFF"/>
                </a:solidFill>
              </a:rPr>
              <a:t>August 14, 2024</a:t>
            </a:r>
          </a:p>
        </p:txBody>
      </p:sp>
    </p:spTree>
    <p:extLst>
      <p:ext uri="{BB962C8B-B14F-4D97-AF65-F5344CB8AC3E}">
        <p14:creationId xmlns:p14="http://schemas.microsoft.com/office/powerpoint/2010/main" val="3498937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" name="Rectangle 42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New shape">
            <a:extLst>
              <a:ext uri="{FF2B5EF4-FFF2-40B4-BE49-F238E27FC236}">
                <a16:creationId xmlns:a16="http://schemas.microsoft.com/office/drawing/2014/main" id="{1A2BEADB-83B8-CB43-8E71-CB660F38BD5A}"/>
              </a:ext>
            </a:extLst>
          </p:cNvPr>
          <p:cNvSpPr/>
          <p:nvPr/>
        </p:nvSpPr>
        <p:spPr>
          <a:xfrm>
            <a:off x="1371597" y="348865"/>
            <a:ext cx="10044023" cy="87772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defPPr/>
          </a:lstStyle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Budget Adoption Process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000" b="1" kern="12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3173962-0A12-A0EC-16F8-500EA6F4745A}"/>
              </a:ext>
            </a:extLst>
          </p:cNvPr>
          <p:cNvSpPr txBox="1"/>
          <p:nvPr/>
        </p:nvSpPr>
        <p:spPr>
          <a:xfrm>
            <a:off x="5790698" y="1257014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/>
          </a:p>
        </p:txBody>
      </p:sp>
      <p:graphicFrame>
        <p:nvGraphicFramePr>
          <p:cNvPr id="39" name="TextBox 4">
            <a:extLst>
              <a:ext uri="{FF2B5EF4-FFF2-40B4-BE49-F238E27FC236}">
                <a16:creationId xmlns:a16="http://schemas.microsoft.com/office/drawing/2014/main" id="{744AF404-E1EE-CFBF-F7F6-B933643ADC2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66915866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68968087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New shape">
            <a:extLst>
              <a:ext uri="{FF2B5EF4-FFF2-40B4-BE49-F238E27FC236}">
                <a16:creationId xmlns:a16="http://schemas.microsoft.com/office/drawing/2014/main" id="{1A2BEADB-83B8-CB43-8E71-CB660F38BD5A}"/>
              </a:ext>
            </a:extLst>
          </p:cNvPr>
          <p:cNvSpPr/>
          <p:nvPr/>
        </p:nvSpPr>
        <p:spPr>
          <a:xfrm>
            <a:off x="466722" y="586855"/>
            <a:ext cx="3201366" cy="338749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rmAutofit/>
          </a:bodyPr>
          <a:lstStyle>
            <a:defPPr/>
          </a:lstStyle>
          <a:p>
            <a:pPr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Budget Adoption Process</a:t>
            </a:r>
          </a:p>
          <a:p>
            <a:pPr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000" b="1" kern="12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690EF69-595C-C9BD-4790-3D2DF64A76F1}"/>
              </a:ext>
            </a:extLst>
          </p:cNvPr>
          <p:cNvSpPr txBox="1"/>
          <p:nvPr/>
        </p:nvSpPr>
        <p:spPr>
          <a:xfrm>
            <a:off x="4134810" y="586855"/>
            <a:ext cx="7477743" cy="5546047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 fontScale="25000" lnSpcReduction="20000"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5500" dirty="0">
              <a:latin typeface="Aptos Narrow" panose="020B0004020202020204" pitchFamily="34" charset="0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8000" b="1" dirty="0">
                <a:latin typeface="Aptos Narrow" panose="020B0004020202020204" pitchFamily="34" charset="0"/>
              </a:rPr>
              <a:t>Resolutions to Approve </a:t>
            </a:r>
            <a:r>
              <a:rPr lang="en-US" sz="8000" dirty="0">
                <a:latin typeface="Aptos Narrow" panose="020B0004020202020204" pitchFamily="34" charset="0"/>
              </a:rPr>
              <a:t>(7 in total)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8000" i="1" dirty="0">
              <a:latin typeface="Aptos Narrow" panose="020B0004020202020204" pitchFamily="34" charset="0"/>
            </a:endParaRPr>
          </a:p>
          <a:p>
            <a:pPr marL="514350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8000" b="1" dirty="0">
                <a:latin typeface="Aptos Narrow" panose="020B0004020202020204" pitchFamily="34" charset="0"/>
              </a:rPr>
              <a:t>Fixing the Appropriations </a:t>
            </a:r>
            <a:r>
              <a:rPr lang="en-US" sz="8000" dirty="0">
                <a:latin typeface="Aptos Narrow" panose="020B0004020202020204" pitchFamily="34" charset="0"/>
              </a:rPr>
              <a:t>&amp; the CIP including the budget and workplans for Road, Park, and Missoula local Government Building Special Districts and the Tourism Business Improvement District &amp; Downtown Business Improvement Districts</a:t>
            </a:r>
          </a:p>
          <a:p>
            <a:pPr marL="514350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8000" dirty="0">
              <a:latin typeface="Aptos Narrow" panose="020B0004020202020204" pitchFamily="34" charset="0"/>
            </a:endParaRPr>
          </a:p>
          <a:p>
            <a:pPr marL="514350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8000" b="1" dirty="0">
                <a:latin typeface="Aptos Narrow" panose="020B0004020202020204" pitchFamily="34" charset="0"/>
              </a:rPr>
              <a:t>Levying General and Special Taxes </a:t>
            </a:r>
            <a:r>
              <a:rPr lang="en-US" sz="8000" dirty="0">
                <a:latin typeface="Aptos Narrow" panose="020B0004020202020204" pitchFamily="34" charset="0"/>
              </a:rPr>
              <a:t>for municipal and Administrative Purposes.</a:t>
            </a:r>
          </a:p>
          <a:p>
            <a:pPr marL="400050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8000" dirty="0">
              <a:latin typeface="Aptos Narrow" panose="020B0004020202020204" pitchFamily="34" charset="0"/>
            </a:endParaRPr>
          </a:p>
          <a:p>
            <a:pPr marL="514350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8000" b="1" dirty="0">
                <a:latin typeface="Aptos Narrow" panose="020B0004020202020204" pitchFamily="34" charset="0"/>
              </a:rPr>
              <a:t>Levying</a:t>
            </a:r>
            <a:r>
              <a:rPr lang="en-US" sz="8000" dirty="0">
                <a:latin typeface="Aptos Narrow" panose="020B0004020202020204" pitchFamily="34" charset="0"/>
              </a:rPr>
              <a:t> </a:t>
            </a:r>
            <a:r>
              <a:rPr lang="en-US" sz="8000" b="1" dirty="0">
                <a:latin typeface="Aptos Narrow" panose="020B0004020202020204" pitchFamily="34" charset="0"/>
              </a:rPr>
              <a:t>Assessments: </a:t>
            </a:r>
          </a:p>
          <a:p>
            <a:pPr marL="857250" lvl="1" indent="-3429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8000" dirty="0">
                <a:solidFill>
                  <a:schemeClr val="accent4">
                    <a:lumMod val="75000"/>
                  </a:schemeClr>
                </a:solidFill>
                <a:latin typeface="Aptos Narrow" panose="020B0004020202020204" pitchFamily="34" charset="0"/>
              </a:rPr>
              <a:t>Road District, Park District, Tourism Business Improvement District, &amp; Business Improvement District</a:t>
            </a:r>
          </a:p>
          <a:p>
            <a:pPr marL="514350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8000" dirty="0">
              <a:latin typeface="Aptos Narrow" panose="020B0004020202020204" pitchFamily="34" charset="0"/>
            </a:endParaRPr>
          </a:p>
          <a:p>
            <a:pPr marL="514350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8000" b="1" dirty="0">
                <a:latin typeface="Aptos Narrow" panose="020B0004020202020204" pitchFamily="34" charset="0"/>
              </a:rPr>
              <a:t>Adopting Fees</a:t>
            </a:r>
          </a:p>
          <a:p>
            <a:pPr marL="57150">
              <a:lnSpc>
                <a:spcPct val="90000"/>
              </a:lnSpc>
              <a:spcAft>
                <a:spcPts val="600"/>
              </a:spcAft>
            </a:pPr>
            <a:endParaRPr lang="en-US" sz="8000" b="1" dirty="0">
              <a:latin typeface="Aptos Narrow" panose="020B0004020202020204" pitchFamily="34" charset="0"/>
            </a:endParaRPr>
          </a:p>
          <a:p>
            <a:pPr marL="514350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8000" b="1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ptos Narrow" panose="020B0004020202020204" pitchFamily="34" charset="0"/>
              </a:rPr>
              <a:t>Levying Special Assessments:</a:t>
            </a:r>
            <a:endParaRPr lang="en-US" sz="8000" i="0" dirty="0">
              <a:solidFill>
                <a:srgbClr val="000000"/>
              </a:solidFill>
              <a:effectLst/>
              <a:highlight>
                <a:srgbClr val="FFFFFF"/>
              </a:highlight>
              <a:latin typeface="Aptos Narrow" panose="020B0004020202020204" pitchFamily="34" charset="0"/>
            </a:endParaRPr>
          </a:p>
          <a:p>
            <a:pPr marL="971550" lvl="1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8000" dirty="0">
                <a:solidFill>
                  <a:schemeClr val="accent4">
                    <a:lumMod val="75000"/>
                  </a:schemeClr>
                </a:solidFill>
                <a:highlight>
                  <a:srgbClr val="FFFFFF"/>
                </a:highlight>
                <a:latin typeface="Aptos Narrow" panose="020B0004020202020204" pitchFamily="34" charset="0"/>
              </a:rPr>
              <a:t>Street Maintenance District &amp; Street Lighting</a:t>
            </a:r>
          </a:p>
          <a:p>
            <a:pPr marL="971550" lvl="1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8000" dirty="0">
              <a:solidFill>
                <a:schemeClr val="accent4">
                  <a:lumMod val="75000"/>
                </a:schemeClr>
              </a:solidFill>
              <a:highlight>
                <a:srgbClr val="FFFFFF"/>
              </a:highlight>
              <a:latin typeface="Aptos Narrow" panose="020B0004020202020204" pitchFamily="34" charset="0"/>
            </a:endParaRPr>
          </a:p>
          <a:p>
            <a:pPr marL="514350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8000" b="1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ptos Narrow" panose="020B0004020202020204" pitchFamily="34" charset="0"/>
              </a:rPr>
              <a:t>Levying Taxes</a:t>
            </a:r>
            <a:r>
              <a:rPr lang="en-US" sz="80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ptos Narrow" panose="020B0004020202020204" pitchFamily="34" charset="0"/>
              </a:rPr>
              <a:t> for municipal and administrative purposes</a:t>
            </a:r>
            <a:endParaRPr lang="en-US" sz="8000" dirty="0">
              <a:solidFill>
                <a:schemeClr val="accent4">
                  <a:lumMod val="75000"/>
                </a:schemeClr>
              </a:solidFill>
              <a:latin typeface="Aptos Narrow" panose="020B0004020202020204" pitchFamily="34" charset="0"/>
            </a:endParaRPr>
          </a:p>
          <a:p>
            <a:pPr marL="514350" indent="-457200">
              <a:lnSpc>
                <a:spcPct val="90000"/>
              </a:lnSpc>
              <a:spcAft>
                <a:spcPts val="600"/>
              </a:spcAft>
              <a:buFont typeface="+mj-lt"/>
              <a:buAutoNum type="arabicPeriod"/>
            </a:pPr>
            <a:endParaRPr lang="en-US" dirty="0">
              <a:latin typeface="Aptos Narrow" panose="020B0004020202020204" pitchFamily="34" charset="0"/>
            </a:endParaRP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>
              <a:latin typeface="Aptos Narrow" panose="020B0004020202020204" pitchFamily="34" charset="0"/>
            </a:endParaRPr>
          </a:p>
          <a:p>
            <a:pPr marL="742950"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>
              <a:latin typeface="Aptos Narrow" panose="020B0004020202020204" pitchFamily="34" charset="0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>
              <a:latin typeface="Aptos Narrow" panose="020B00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3173962-0A12-A0EC-16F8-500EA6F4745A}"/>
              </a:ext>
            </a:extLst>
          </p:cNvPr>
          <p:cNvSpPr txBox="1"/>
          <p:nvPr/>
        </p:nvSpPr>
        <p:spPr>
          <a:xfrm>
            <a:off x="5790698" y="1257014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089683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123</Words>
  <Application>Microsoft Office PowerPoint</Application>
  <PresentationFormat>Widescreen</PresentationFormat>
  <Paragraphs>27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Aptos Narrow</vt:lpstr>
      <vt:lpstr>Arial</vt:lpstr>
      <vt:lpstr>Office Theme</vt:lpstr>
      <vt:lpstr>Budget Adoption Process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Leigh Griffing</dc:creator>
  <cp:lastModifiedBy>Leigh Griffing</cp:lastModifiedBy>
  <cp:revision>1</cp:revision>
  <dcterms:created xsi:type="dcterms:W3CDTF">2024-08-14T14:09:05Z</dcterms:created>
  <dcterms:modified xsi:type="dcterms:W3CDTF">2024-08-14T14:37:48Z</dcterms:modified>
</cp:coreProperties>
</file>